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  <p:sldMasterId id="2147483676" r:id="rId3"/>
  </p:sldMasterIdLst>
  <p:sldIdLst>
    <p:sldId id="258" r:id="rId4"/>
    <p:sldId id="260" r:id="rId5"/>
    <p:sldId id="261" r:id="rId6"/>
    <p:sldId id="262" r:id="rId7"/>
    <p:sldId id="268" r:id="rId8"/>
    <p:sldId id="272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5" autoAdjust="0"/>
    <p:restoredTop sz="94660"/>
  </p:normalViewPr>
  <p:slideViewPr>
    <p:cSldViewPr snapToGrid="0">
      <p:cViewPr varScale="1">
        <p:scale>
          <a:sx n="87" d="100"/>
          <a:sy n="87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3773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3608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5363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727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614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071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105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9858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816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6557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3404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70AC6C-001B-4104-BBCE-6DDC3C0F2D1E}" type="datetimeFigureOut">
              <a:rPr lang="fr-FR" smtClean="0"/>
              <a:t>07/07/2022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9697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/>
              <a:t>Intitulé de la direction/service interministérielle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000" y="3128061"/>
            <a:ext cx="11232000" cy="27696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0" indent="0">
              <a:spcBef>
                <a:spcPts val="667"/>
              </a:spcBef>
              <a:spcAft>
                <a:spcPts val="0"/>
              </a:spcAft>
              <a:buNone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23DB3E6D-2AD1-0E49-963F-E4B7028AA8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0001" y="135762"/>
            <a:ext cx="2643601" cy="262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28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162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605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02178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61095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B87612-4C09-484C-97E0-EBA495953A23}" type="datetimeFigureOut">
              <a:rPr lang="fr-FR" smtClean="0"/>
              <a:t>07/07/2022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8432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3154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05069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7383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5414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2605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62646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B87612-4C09-484C-97E0-EBA495953A23}" type="datetimeFigureOut">
              <a:rPr lang="fr-FR" smtClean="0"/>
              <a:t>07/07/2022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4662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 Démarr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F6FAFAEE-FF6E-4F6E-9BDF-04C3F75591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640"/>
          <a:stretch/>
        </p:blipFill>
        <p:spPr>
          <a:xfrm>
            <a:off x="2593633" y="988945"/>
            <a:ext cx="6744072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125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- 2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5ED81D-3E54-412F-95BA-326DE3E22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47" y="1151163"/>
            <a:ext cx="10053865" cy="957262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865F59-3262-45C8-8CD4-6785EACD2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0740" y="2444977"/>
            <a:ext cx="4320000" cy="3574823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F47712-844B-4CDD-9248-F35AFF821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22DF-E153-4015-BFC5-8FAD6D344FB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4FB93340-9081-4281-A954-CCDF8F842E7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370119" y="2444977"/>
            <a:ext cx="4320000" cy="3574823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D9F881-C095-42A4-B718-3DF2EED6A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610" y="186529"/>
            <a:ext cx="69342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522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- 3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5ED81D-3E54-412F-95BA-326DE3E22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47" y="1151163"/>
            <a:ext cx="10053865" cy="957262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865F59-3262-45C8-8CD4-6785EACD2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4029" y="2444977"/>
            <a:ext cx="2880000" cy="3574823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F47712-844B-4CDD-9248-F35AFF821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22DF-E153-4015-BFC5-8FAD6D344FB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4FB93340-9081-4281-A954-CCDF8F842E7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726380" y="2444977"/>
            <a:ext cx="2880000" cy="3574823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9510615-500B-415F-A3BB-48065DD1CF4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7872346" y="2444977"/>
            <a:ext cx="2880000" cy="357482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D9F881-C095-42A4-B718-3DF2EED6A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610" y="186529"/>
            <a:ext cx="69342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3819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- 4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5ED81D-3E54-412F-95BA-326DE3E22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47" y="1151163"/>
            <a:ext cx="10053865" cy="957262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865F59-3262-45C8-8CD4-6785EACD2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9641" y="2444977"/>
            <a:ext cx="2520000" cy="3574823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4FB93340-9081-4281-A954-CCDF8F842E7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410835" y="2444977"/>
            <a:ext cx="2520000" cy="3574823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9510615-500B-415F-A3BB-48065DD1CF4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191318" y="2444977"/>
            <a:ext cx="2520000" cy="357482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BFDF7B1D-8A23-4380-A270-FF74DBC2ED5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939154" y="2444977"/>
            <a:ext cx="2520000" cy="3574823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D9F881-C095-42A4-B718-3DF2EED6A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610" y="186529"/>
            <a:ext cx="69342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9384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- 5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5ED81D-3E54-412F-95BA-326DE3E22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47" y="1151163"/>
            <a:ext cx="10053865" cy="957262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865F59-3262-45C8-8CD4-6785EACD2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498" y="2444974"/>
            <a:ext cx="2160000" cy="3574823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F47712-844B-4CDD-9248-F35AFF821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22DF-E153-4015-BFC5-8FAD6D344FB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4FB93340-9081-4281-A954-CCDF8F842E7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690768" y="2444974"/>
            <a:ext cx="2160000" cy="3574823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9510615-500B-415F-A3BB-48065DD1CF4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98522" y="2444974"/>
            <a:ext cx="2160000" cy="357482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BFDF7B1D-8A23-4380-A270-FF74DBC2ED5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7300040" y="2444974"/>
            <a:ext cx="2160000" cy="3574823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FF0EEA5A-7C01-4894-849C-03DBA17085A4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9602578" y="2444974"/>
            <a:ext cx="2160000" cy="3574823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D9F881-C095-42A4-B718-3DF2EED6A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610" y="186529"/>
            <a:ext cx="69342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6795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ommaire - 6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5ED81D-3E54-412F-95BA-326DE3E22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47" y="1151163"/>
            <a:ext cx="10053865" cy="957262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865F59-3262-45C8-8CD4-6785EACD2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62" y="2444977"/>
            <a:ext cx="1872000" cy="3574823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F47712-844B-4CDD-9248-F35AFF821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22DF-E153-4015-BFC5-8FAD6D344FB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4FB93340-9081-4281-A954-CCDF8F842E7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113816" y="2444976"/>
            <a:ext cx="1872000" cy="3574823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9510615-500B-415F-A3BB-48065DD1CF4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134878" y="2444976"/>
            <a:ext cx="1872000" cy="357482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BFDF7B1D-8A23-4380-A270-FF74DBC2ED5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163280" y="2444977"/>
            <a:ext cx="1872000" cy="3574823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FF0EEA5A-7C01-4894-849C-03DBA17085A4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8182768" y="2444976"/>
            <a:ext cx="1872000" cy="3574823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327D88F3-58BB-4653-A6C6-30DD255AF761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10203597" y="2444976"/>
            <a:ext cx="1872000" cy="3574823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D9F881-C095-42A4-B718-3DF2EED6A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610" y="186529"/>
            <a:ext cx="69342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185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01412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B76E0-EDE7-456C-80A4-E9D1317BA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2000" y="118741"/>
            <a:ext cx="7200000" cy="7200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>
              <a:tabLst>
                <a:tab pos="6553200" algn="r"/>
                <a:tab pos="7891463" algn="r"/>
              </a:tabLst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3927788-6EA9-4FF2-86B2-9C21F7A5F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22DF-E153-4015-BFC5-8FAD6D344FB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701265-5111-4128-93A1-D1A00B98A8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6000" y="1629000"/>
            <a:ext cx="11160000" cy="3600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710891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intercalaire nu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FC87C93-7A6F-4980-A5EA-E4B68B5B11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r="1395"/>
          <a:stretch/>
        </p:blipFill>
        <p:spPr>
          <a:xfrm>
            <a:off x="4296000" y="3041360"/>
            <a:ext cx="3600000" cy="2549074"/>
          </a:xfrm>
          <a:prstGeom prst="rect">
            <a:avLst/>
          </a:prstGeo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32CC5C8-5945-4210-80CE-DB87FC82EE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89063" y="3609835"/>
            <a:ext cx="2192398" cy="6908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BE1EA228-DE9E-4A54-98F3-007E0E41C57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089063" y="4300685"/>
            <a:ext cx="2236848" cy="1032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6282B7C-141E-4E6B-A300-EF314836B9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r="1395"/>
          <a:stretch/>
        </p:blipFill>
        <p:spPr>
          <a:xfrm>
            <a:off x="592400" y="989946"/>
            <a:ext cx="3600000" cy="2549074"/>
          </a:xfrm>
          <a:prstGeom prst="rect">
            <a:avLst/>
          </a:prstGeom>
        </p:spPr>
      </p:pic>
      <p:sp>
        <p:nvSpPr>
          <p:cNvPr id="15" name="Espace réservé du texte 7">
            <a:extLst>
              <a:ext uri="{FF2B5EF4-FFF2-40B4-BE49-F238E27FC236}">
                <a16:creationId xmlns:a16="http://schemas.microsoft.com/office/drawing/2014/main" id="{2B6D63CF-A4E9-4A57-95F3-FC3C148939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21313" y="1521604"/>
            <a:ext cx="2192398" cy="6908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Espace réservé du contenu 9">
            <a:extLst>
              <a:ext uri="{FF2B5EF4-FFF2-40B4-BE49-F238E27FC236}">
                <a16:creationId xmlns:a16="http://schemas.microsoft.com/office/drawing/2014/main" id="{EF6BF957-BCBE-4946-B3E5-3E84E61F3A7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21313" y="2212453"/>
            <a:ext cx="2236848" cy="1032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C7DF5ED-E47B-4C95-BBD0-F7B97AE9DD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r="1395"/>
          <a:stretch/>
        </p:blipFill>
        <p:spPr>
          <a:xfrm>
            <a:off x="8471089" y="1521604"/>
            <a:ext cx="3600000" cy="2549074"/>
          </a:xfrm>
          <a:prstGeom prst="rect">
            <a:avLst/>
          </a:prstGeom>
        </p:spPr>
      </p:pic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02DF0AEC-FDF9-4113-A773-ABC4F9151E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64352" y="2090080"/>
            <a:ext cx="2192398" cy="6908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contenu 9">
            <a:extLst>
              <a:ext uri="{FF2B5EF4-FFF2-40B4-BE49-F238E27FC236}">
                <a16:creationId xmlns:a16="http://schemas.microsoft.com/office/drawing/2014/main" id="{967DACD1-3103-4049-92CD-009E17DC51D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264352" y="2780929"/>
            <a:ext cx="2236848" cy="1032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9529D437-F820-4CAC-AE92-C0E49E7E97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416000" y="240000"/>
            <a:ext cx="7296000" cy="480000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</p:spPr>
        <p:txBody>
          <a:bodyPr/>
          <a:lstStyle>
            <a:lvl1pPr marL="108002" indent="-108002" algn="r">
              <a:spcAft>
                <a:spcPts val="0"/>
              </a:spcAft>
              <a:buFont typeface="+mj-lt"/>
              <a:buNone/>
              <a:defRPr sz="2000" b="1">
                <a:solidFill>
                  <a:schemeClr val="tx1"/>
                </a:solidFill>
              </a:defRPr>
            </a:lvl1pPr>
            <a:lvl2pPr marL="108002" indent="-108002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100"/>
            </a:lvl2pPr>
          </a:lstStyle>
          <a:p>
            <a:pPr lvl="0"/>
            <a:r>
              <a:rPr lang="fr-FR" dirty="0"/>
              <a:t>Titre partie </a:t>
            </a:r>
          </a:p>
        </p:txBody>
      </p:sp>
    </p:spTree>
    <p:extLst>
      <p:ext uri="{BB962C8B-B14F-4D97-AF65-F5344CB8AC3E}">
        <p14:creationId xmlns:p14="http://schemas.microsoft.com/office/powerpoint/2010/main" val="28258254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226529"/>
            <a:ext cx="4320000" cy="1200000"/>
          </a:xfrm>
        </p:spPr>
        <p:txBody>
          <a:bodyPr anchor="b" anchorCtr="0"/>
          <a:lstStyle>
            <a:lvl1pPr>
              <a:defRPr sz="1150"/>
            </a:lvl1pPr>
          </a:lstStyle>
          <a:p>
            <a:endParaRPr lang="fr-FR" sz="1600" b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7E76A3-1254-4C7B-986E-1DE45E1E32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640"/>
          <a:stretch/>
        </p:blipFill>
        <p:spPr>
          <a:xfrm>
            <a:off x="6792000" y="1411228"/>
            <a:ext cx="5400000" cy="403554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C9DF485-1DF0-5341-9B46-8B2B17FEB0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7168" y="100868"/>
            <a:ext cx="3916800" cy="388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6441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43E6DA3-1936-47D2-B9A9-6E02355955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B437DC4-5B74-4429-B3FD-D00FBDE51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22DF-E153-4015-BFC5-8FAD6D344FBD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2AE7F2C-3D1E-474C-B6EA-519715D98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86728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1A6DC6D4-0255-4462-B0CA-4B12C786A0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0462"/>
            <a:ext cx="3932237" cy="3430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046680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D6FD2A-5693-45B4-88C6-85ACC77548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92000" y="105136"/>
            <a:ext cx="7200000" cy="72315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anchor="b"/>
          <a:lstStyle>
            <a:lvl1pPr algn="l">
              <a:lnSpc>
                <a:spcPct val="150000"/>
              </a:lnSpc>
              <a:tabLst>
                <a:tab pos="6454775" algn="r"/>
                <a:tab pos="7891463" algn="r"/>
              </a:tabLst>
              <a:defRPr sz="2800"/>
            </a:lvl1pPr>
          </a:lstStyle>
          <a:p>
            <a:r>
              <a:rPr lang="fr-FR" dirty="0"/>
              <a:t>	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E40C0C-1443-4164-B7C4-547C2E921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D022DF-E153-4015-BFC5-8FAD6D344FBD}" type="slidenum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Espace réservé du contenu 17">
            <a:extLst>
              <a:ext uri="{FF2B5EF4-FFF2-40B4-BE49-F238E27FC236}">
                <a16:creationId xmlns:a16="http://schemas.microsoft.com/office/drawing/2014/main" id="{53F78A7D-928F-45B3-9BA0-DC8D3A65EE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6000" y="1629000"/>
            <a:ext cx="11160000" cy="3600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152399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1073153" y="1469379"/>
            <a:ext cx="10509249" cy="4397375"/>
          </a:xfrm>
        </p:spPr>
        <p:txBody>
          <a:bodyPr/>
          <a:lstStyle>
            <a:lvl1pPr>
              <a:buClr>
                <a:srgbClr val="005E8B"/>
              </a:buClr>
              <a:defRPr>
                <a:solidFill>
                  <a:srgbClr val="005E8B"/>
                </a:solidFill>
              </a:defRPr>
            </a:lvl1pPr>
          </a:lstStyle>
          <a:p>
            <a:pPr lvl="0"/>
            <a:r>
              <a:rPr lang="fr-FR" dirty="0"/>
              <a:t> 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634347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999804" y="6390911"/>
            <a:ext cx="468705" cy="365125"/>
          </a:xfrm>
        </p:spPr>
        <p:txBody>
          <a:bodyPr/>
          <a:lstStyle/>
          <a:p>
            <a:fld id="{C6B7B3CB-E3BA-F74C-AB76-86EFC5843CD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4014759" y="5059682"/>
            <a:ext cx="7453341" cy="875983"/>
          </a:xfrm>
        </p:spPr>
        <p:txBody>
          <a:bodyPr>
            <a:normAutofit/>
          </a:bodyPr>
          <a:lstStyle>
            <a:lvl1pPr>
              <a:defRPr sz="2000"/>
            </a:lvl1pPr>
            <a:lvl2pPr marL="609585" indent="-609585">
              <a:buNone/>
              <a:defRPr sz="2000"/>
            </a:lvl2pPr>
            <a:lvl3pPr marL="609585" indent="-609585">
              <a:buNone/>
              <a:defRPr sz="2000"/>
            </a:lvl3pPr>
            <a:lvl4pPr marL="609585" indent="-609585">
              <a:buNone/>
              <a:defRPr sz="2000"/>
            </a:lvl4pPr>
            <a:lvl5pPr marL="609585" indent="-609585">
              <a:buNone/>
              <a:defRPr sz="2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4014759" y="3370131"/>
            <a:ext cx="7453341" cy="1156980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sz="3733"/>
            </a:lvl1pPr>
            <a:lvl2pPr marL="0" indent="0">
              <a:buNone/>
              <a:defRPr sz="4000"/>
            </a:lvl2pPr>
            <a:lvl3pPr marL="0" indent="0">
              <a:buNone/>
              <a:defRPr sz="4000"/>
            </a:lvl3pPr>
            <a:lvl4pPr marL="0" indent="0">
              <a:buNone/>
              <a:defRPr sz="4000"/>
            </a:lvl4pPr>
            <a:lvl5pPr marL="0" indent="0">
              <a:buNone/>
              <a:defRPr sz="4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444454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1073153" y="1471083"/>
            <a:ext cx="10509249" cy="4598988"/>
          </a:xfrm>
        </p:spPr>
        <p:txBody>
          <a:bodyPr/>
          <a:lstStyle>
            <a:lvl1pPr marL="237061" marR="0" indent="-237061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Pct val="114000"/>
              <a:buFont typeface="Wingdings" charset="2"/>
              <a:buChar char="§"/>
              <a:tabLst/>
              <a:defRPr/>
            </a:lvl1pPr>
            <a:lvl2pPr marL="836063" marR="0" indent="-226478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Pct val="135000"/>
              <a:buFont typeface="Arial" charset="0"/>
              <a:buChar char="•"/>
              <a:tabLst/>
              <a:defRPr/>
            </a:lvl2pPr>
            <a:lvl3pPr marL="836063" marR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3pPr>
            <a:lvl4pPr marL="836063" marR="0" indent="237061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Tx/>
              <a:buFont typeface="Arial"/>
              <a:buChar char="–"/>
              <a:tabLst/>
              <a:defRPr/>
            </a:lvl4pPr>
            <a:lvl5pPr marL="1075240" marR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5pPr>
          </a:lstStyle>
          <a:p>
            <a:pPr marL="237061" marR="0" lvl="0" indent="-237061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Pct val="114000"/>
              <a:buFont typeface="Wingdings" charset="2"/>
              <a:buChar char="§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5E8B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Cliquez pour modifier les styles du texte du masque</a:t>
            </a:r>
          </a:p>
          <a:p>
            <a:pPr marL="836063" marR="0" lvl="1" indent="-226478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Pct val="135000"/>
              <a:buFont typeface="Arial" charset="0"/>
              <a:buChar char="•"/>
              <a:tabLst/>
              <a:defRPr/>
            </a:pPr>
            <a:r>
              <a:rPr kumimoji="0" lang="fr-FR" sz="1733" b="0" i="0" u="none" strike="noStrike" kern="1200" cap="none" spc="0" normalizeH="0" baseline="0" noProof="0" dirty="0">
                <a:ln>
                  <a:noFill/>
                </a:ln>
                <a:solidFill>
                  <a:srgbClr val="005E8B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marL="836063" marR="0" lvl="3" indent="237061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Tx/>
              <a:buFont typeface="Arial"/>
              <a:buChar char="–"/>
              <a:tabLst/>
              <a:defRPr/>
            </a:pPr>
            <a:r>
              <a:rPr kumimoji="0" lang="fr-FR" sz="14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029584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ge de contenu avec text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1073867" y="1476297"/>
            <a:ext cx="10508533" cy="4525963"/>
          </a:xfrm>
        </p:spPr>
        <p:txBody>
          <a:bodyPr/>
          <a:lstStyle>
            <a:lvl1pPr marL="237061" marR="0" indent="-237061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Pct val="100000"/>
              <a:buFont typeface="Arial"/>
              <a:buChar char="■"/>
              <a:tabLst/>
              <a:defRPr/>
            </a:lvl1pPr>
            <a:lvl2pPr marL="836063" marR="0" indent="-226478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Pct val="135000"/>
              <a:buFont typeface="Arial" charset="0"/>
              <a:buChar char="•"/>
              <a:tabLst/>
              <a:defRPr/>
            </a:lvl2pPr>
            <a:lvl3pPr marL="836063" marR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3pPr>
            <a:lvl4pPr marL="836063" marR="0" indent="237061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Tx/>
              <a:buFont typeface="Arial"/>
              <a:buChar char="–"/>
              <a:tabLst/>
              <a:defRPr/>
            </a:lvl4pPr>
            <a:lvl5pPr marL="1075240" marR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 Cliquez pour modifier les styles du texte du masque</a:t>
            </a:r>
          </a:p>
          <a:p>
            <a:pPr marL="836063" marR="0" lvl="1" indent="-226478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Pct val="135000"/>
              <a:buFont typeface="Arial" charset="0"/>
              <a:buChar char="•"/>
              <a:tabLst/>
              <a:defRPr/>
            </a:pPr>
            <a:r>
              <a:rPr kumimoji="0" lang="fr-FR" sz="17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marL="836063" marR="0" lvl="3" indent="237061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E8B"/>
              </a:buClr>
              <a:buSzTx/>
              <a:buFont typeface="Arial"/>
              <a:buChar char="–"/>
              <a:tabLst/>
              <a:defRPr/>
            </a:pPr>
            <a:r>
              <a:rPr kumimoji="0" lang="fr-FR" sz="14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6685B-2977-D546-9E3D-3CA676A47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12868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de fin -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962" y="1867896"/>
            <a:ext cx="4981173" cy="155094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463315" y="3901509"/>
            <a:ext cx="7863635" cy="2108160"/>
          </a:xfrm>
        </p:spPr>
        <p:txBody>
          <a:bodyPr anchor="t" anchorCtr="0">
            <a:normAutofit/>
          </a:bodyPr>
          <a:lstStyle>
            <a:lvl1pPr>
              <a:defRPr sz="16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r-FR" dirty="0"/>
              <a:t>Contacts :</a:t>
            </a: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229" y="5607375"/>
            <a:ext cx="897545" cy="89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02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23C06-DF96-48C3-AD0C-9B65499F15A7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3DB3E6D-2AD1-0E49-963F-E4B7028AA88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0" y="1"/>
            <a:ext cx="952901" cy="94623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ACF39F0-FE71-4689-BE15-D34133A844F0}"/>
              </a:ext>
            </a:extLst>
          </p:cNvPr>
          <p:cNvSpPr txBox="1"/>
          <p:nvPr userDrawn="1"/>
        </p:nvSpPr>
        <p:spPr>
          <a:xfrm>
            <a:off x="737369" y="6581001"/>
            <a:ext cx="7228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DGESCO 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Bureau de l’école inclusive 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142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63CF6-AD69-42B3-8A83-F7142AE0D6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06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2B5CCEA-BF97-491A-8B54-26AEF2605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7972" y="223612"/>
            <a:ext cx="8284028" cy="6834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	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D5BDD1-EEA7-4CB4-BC0E-6AC41F9A3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5495" y="1825625"/>
            <a:ext cx="105831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151D86-1B61-4756-967D-31CEDD6DA6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36627" y="6356350"/>
            <a:ext cx="13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77D022DF-E153-4015-BFC5-8FAD6D344FBD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C9DF485-1DF0-5341-9B46-8B2B17FEB03D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0" y="14371"/>
            <a:ext cx="868508" cy="86243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ACF39F0-FE71-4689-BE15-D34133A844F0}"/>
              </a:ext>
            </a:extLst>
          </p:cNvPr>
          <p:cNvSpPr txBox="1"/>
          <p:nvPr userDrawn="1"/>
        </p:nvSpPr>
        <p:spPr>
          <a:xfrm>
            <a:off x="785495" y="6398438"/>
            <a:ext cx="7228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DGESCO 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Bureau de l’école inclusive 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tabLst>
          <a:tab pos="7891463" algn="r"/>
        </a:tabLs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hyperlink" Target="https://portailrh.ac-bordeaux.fr/login/ct_logon_mixte.jsp?CT_ORIG_URL=%2Farena%2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5" Type="http://schemas.openxmlformats.org/officeDocument/2006/relationships/image" Target="../media/image11.png"/><Relationship Id="rId4" Type="http://schemas.openxmlformats.org/officeDocument/2006/relationships/image" Target="cid:part1.V0BOkvFe.0nfYvPnJ@ac-orleans-tours.fr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microsoft.com/office/2007/relationships/hdphoto" Target="../media/hdphoto6.wdp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portailrh.ac-bordeaux.fr/arena/pages/accueill.jsf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836135" y="2121658"/>
            <a:ext cx="11232000" cy="34563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dirty="0"/>
          </a:p>
          <a:p>
            <a:pPr marL="0" indent="0" algn="ctr">
              <a:spcAft>
                <a:spcPts val="600"/>
              </a:spcAft>
              <a:buNone/>
            </a:pPr>
            <a:r>
              <a:rPr lang="fr-FR" dirty="0"/>
              <a:t>Le livret de parcours inclusif - « </a:t>
            </a:r>
            <a:r>
              <a:rPr lang="fr-FR" dirty="0" err="1"/>
              <a:t>lpi</a:t>
            </a:r>
            <a:r>
              <a:rPr lang="fr-FR" dirty="0"/>
              <a:t> »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fr-FR" dirty="0">
                <a:solidFill>
                  <a:srgbClr val="FF0000"/>
                </a:solidFill>
              </a:rPr>
              <a:t>Première connexion- PROCÉDURE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ACF39F0-FE71-4689-BE15-D34133A844F0}"/>
              </a:ext>
            </a:extLst>
          </p:cNvPr>
          <p:cNvSpPr txBox="1"/>
          <p:nvPr/>
        </p:nvSpPr>
        <p:spPr>
          <a:xfrm>
            <a:off x="785495" y="6398438"/>
            <a:ext cx="7228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DGESCO 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Bureau de l’école inclusive 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77923" y="5800299"/>
            <a:ext cx="43148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F. Masse CPC Bayonne EI / Réalisé à partir d’</a:t>
            </a:r>
          </a:p>
          <a:p>
            <a:r>
              <a:rPr lang="fr-FR" dirty="0"/>
              <a:t>Extraits sélectionnés issu du Diaporama de :</a:t>
            </a:r>
          </a:p>
        </p:txBody>
      </p:sp>
    </p:spTree>
    <p:extLst>
      <p:ext uri="{BB962C8B-B14F-4D97-AF65-F5344CB8AC3E}">
        <p14:creationId xmlns:p14="http://schemas.microsoft.com/office/powerpoint/2010/main" val="2966666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298" y="1520849"/>
            <a:ext cx="6436723" cy="2145507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>
                <a:lumMod val="50000"/>
                <a:lumOff val="50000"/>
              </a:schemeClr>
            </a:contourClr>
          </a:sp3d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16118" y="154030"/>
            <a:ext cx="10515600" cy="60395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Vérification de l’accès au LPI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0871" y="858392"/>
            <a:ext cx="11077875" cy="5860042"/>
          </a:xfrm>
        </p:spPr>
        <p:txBody>
          <a:bodyPr/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Connectez vous à votre portail Aréna académique (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https://portailrh.ac-bordeaux.fr/login/ct_logon_mixte.jsp?CT_ORIG_URL=%2Farena%2F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) et saisissez votre login et votre mot de passe :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6654" y="3897914"/>
            <a:ext cx="10926308" cy="101566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A gauche sur page d’accueil du portail Aréna</a:t>
            </a:r>
            <a:br>
              <a:rPr lang="fr-FR" sz="2000" dirty="0"/>
            </a:br>
            <a:r>
              <a:rPr lang="fr-FR" sz="2000" dirty="0">
                <a:sym typeface="Wingdings" panose="05000000000000000000" pitchFamily="2" charset="2"/>
              </a:rPr>
              <a:t> C</a:t>
            </a:r>
            <a:r>
              <a:rPr lang="fr-FR" sz="2000" dirty="0"/>
              <a:t>liquez sur la (dernière) rubrique « Autres »</a:t>
            </a:r>
            <a:br>
              <a:rPr lang="fr-FR" sz="2000" dirty="0"/>
            </a:br>
            <a:r>
              <a:rPr lang="fr-FR" sz="2000" dirty="0">
                <a:sym typeface="Wingdings" panose="05000000000000000000" pitchFamily="2" charset="2"/>
              </a:rPr>
              <a:t> Sur la</a:t>
            </a:r>
            <a:r>
              <a:rPr lang="fr-FR" sz="2000" dirty="0"/>
              <a:t> section Ecole Inclusive cliquez sur « LPI – Livret de parcours inclusif »</a:t>
            </a:r>
          </a:p>
        </p:txBody>
      </p:sp>
      <p:pic>
        <p:nvPicPr>
          <p:cNvPr id="6" name="Image 5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297" y="5013981"/>
            <a:ext cx="6436723" cy="1457821"/>
          </a:xfrm>
          <a:prstGeom prst="rect">
            <a:avLst/>
          </a:prstGeom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 contourW="6350">
            <a:contourClr>
              <a:schemeClr val="tx1">
                <a:lumMod val="50000"/>
                <a:lumOff val="50000"/>
              </a:schemeClr>
            </a:contourClr>
          </a:sp3d>
        </p:spPr>
      </p:pic>
      <p:sp>
        <p:nvSpPr>
          <p:cNvPr id="7" name="ZoneTexte 6"/>
          <p:cNvSpPr txBox="1"/>
          <p:nvPr/>
        </p:nvSpPr>
        <p:spPr>
          <a:xfrm>
            <a:off x="294773" y="1939255"/>
            <a:ext cx="3974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>
                <a:solidFill>
                  <a:schemeClr val="bg1">
                    <a:lumMod val="65000"/>
                  </a:schemeClr>
                </a:solidFill>
              </a:rPr>
              <a:t>NB: Il convient de vérifier la validité de votre mot de passe académique avant la première connexion</a:t>
            </a:r>
          </a:p>
        </p:txBody>
      </p:sp>
    </p:spTree>
    <p:extLst>
      <p:ext uri="{BB962C8B-B14F-4D97-AF65-F5344CB8AC3E}">
        <p14:creationId xmlns:p14="http://schemas.microsoft.com/office/powerpoint/2010/main" val="2365302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0099" y="827773"/>
            <a:ext cx="10783186" cy="568467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Un message pour une authentification renforcée s’affiche :</a:t>
            </a:r>
          </a:p>
          <a:p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Un email avec un lien d’initialisation du mot de passe LPI est envoyé sur votre adresse académique</a:t>
            </a:r>
          </a:p>
          <a:p>
            <a:pPr marL="0" indent="0">
              <a:buNone/>
            </a:pPr>
            <a:endParaRPr lang="fr-FR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lien est valable 48 heures</a:t>
            </a:r>
          </a:p>
        </p:txBody>
      </p:sp>
      <p:pic>
        <p:nvPicPr>
          <p:cNvPr id="4" name="Image 3" descr="cid:part1.V0BOkvFe.0nfYvPnJ@ac-orleans-tours.fr"/>
          <p:cNvPicPr/>
          <p:nvPr/>
        </p:nvPicPr>
        <p:blipFill rotWithShape="1">
          <a:blip r:embed="rId2" r:link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356" b="30816"/>
          <a:stretch/>
        </p:blipFill>
        <p:spPr bwMode="auto">
          <a:xfrm>
            <a:off x="1578544" y="1208021"/>
            <a:ext cx="7055317" cy="2362952"/>
          </a:xfrm>
          <a:prstGeom prst="rect">
            <a:avLst/>
          </a:prstGeom>
          <a:ln>
            <a:noFill/>
          </a:ln>
          <a:effectLst>
            <a:outerShdw dist="50800" dir="5400000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tx1">
                <a:lumMod val="50000"/>
                <a:lumOff val="50000"/>
              </a:schemeClr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object 4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75000"/>
                    </a14:imgEffect>
                  </a14:imgLayer>
                </a14:imgProps>
              </a:ext>
            </a:extLst>
          </a:blip>
          <a:srcRect l="3219" t="2180" r="1686" b="21854"/>
          <a:stretch/>
        </p:blipFill>
        <p:spPr bwMode="auto">
          <a:xfrm>
            <a:off x="3619098" y="4178819"/>
            <a:ext cx="4860759" cy="1885098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>
                <a:lumMod val="50000"/>
                <a:lumOff val="50000"/>
              </a:schemeClr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491915" y="186202"/>
            <a:ext cx="10468275" cy="55349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Authentification renforcée </a:t>
            </a:r>
          </a:p>
        </p:txBody>
      </p:sp>
    </p:spTree>
    <p:extLst>
      <p:ext uri="{BB962C8B-B14F-4D97-AF65-F5344CB8AC3E}">
        <p14:creationId xmlns:p14="http://schemas.microsoft.com/office/powerpoint/2010/main" val="3021104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1382" y="1010653"/>
            <a:ext cx="11001676" cy="252508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Suivre les instructions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Cliquer sur le lien </a:t>
            </a:r>
          </a:p>
          <a:p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/>
          <p:cNvPicPr/>
          <p:nvPr/>
        </p:nvPicPr>
        <p:blipFill rotWithShape="1">
          <a:blip r:embed="rId2">
            <a:lum/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</a14:imgLayer>
                </a14:imgProps>
              </a:ext>
            </a:extLst>
          </a:blip>
          <a:srcRect r="1106" b="51058"/>
          <a:stretch/>
        </p:blipFill>
        <p:spPr bwMode="auto">
          <a:xfrm>
            <a:off x="5457194" y="980264"/>
            <a:ext cx="6088881" cy="2436070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>
                <a:lumMod val="50000"/>
                <a:lumOff val="50000"/>
              </a:schemeClr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 6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8" t="1163" r="974" b="44445"/>
          <a:stretch/>
        </p:blipFill>
        <p:spPr bwMode="auto">
          <a:xfrm>
            <a:off x="221382" y="3729908"/>
            <a:ext cx="6660682" cy="2560319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>
                <a:lumMod val="50000"/>
                <a:lumOff val="50000"/>
              </a:schemeClr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1544052" y="101456"/>
            <a:ext cx="10468275" cy="55349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Authentification renforcée – création du mot de passe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82064" y="4333032"/>
            <a:ext cx="51302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Une fois le mot de passe initialisé,  </a:t>
            </a:r>
          </a:p>
          <a:p>
            <a:pPr algn="just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cliquer sur le lien pour vous connecter au LPI</a:t>
            </a:r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2598821" y="2156059"/>
            <a:ext cx="3821230" cy="895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H="1">
            <a:off x="4004109" y="5236143"/>
            <a:ext cx="4225491" cy="644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717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11891" y="374489"/>
            <a:ext cx="3820427" cy="48547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cas de difficultés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39014" y="1312459"/>
            <a:ext cx="11184555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sz="2800" dirty="0">
              <a:cs typeface="Arial" panose="020B0604020202020204" pitchFamily="34" charset="0"/>
            </a:endParaRPr>
          </a:p>
          <a:p>
            <a:pPr algn="just"/>
            <a:r>
              <a:rPr lang="fr-FR" sz="2400" dirty="0"/>
              <a:t>Toutes difficultés techniques (connexion, messagerie) ou métiers (fonctionnelles, demandes d’évolutions) sont à remonter à votre service d’assistance informatique académique « </a:t>
            </a:r>
            <a:r>
              <a:rPr lang="fr-FR" sz="2400" dirty="0" err="1"/>
              <a:t>Amerana</a:t>
            </a:r>
            <a:r>
              <a:rPr lang="fr-FR" sz="2400" dirty="0"/>
              <a:t> » (</a:t>
            </a:r>
            <a:r>
              <a:rPr lang="fr-FR" sz="2400" dirty="0">
                <a:hlinkClick r:id="rId2"/>
              </a:rPr>
              <a:t>https://portailrh.ac-bordeaux.fr/arena/pages/accueill.jsf#</a:t>
            </a:r>
            <a:r>
              <a:rPr lang="fr-FR" sz="2400" dirty="0"/>
              <a:t>). 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/>
              <a:t>En cas de besoin, celui-ci s’adressa à l'assistance nationale, assurée par le service de la Diffusion de Nancy-Metz, afin de vous apporter une réponse dans les meilleurs délais.</a:t>
            </a:r>
          </a:p>
        </p:txBody>
      </p:sp>
    </p:spTree>
    <p:extLst>
      <p:ext uri="{BB962C8B-B14F-4D97-AF65-F5344CB8AC3E}">
        <p14:creationId xmlns:p14="http://schemas.microsoft.com/office/powerpoint/2010/main" val="3638091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777923" y="5800299"/>
            <a:ext cx="49039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F. Masse CPC Bayonne EI / Réalisé à partir d’</a:t>
            </a:r>
          </a:p>
          <a:p>
            <a:r>
              <a:rPr lang="fr-FR" dirty="0"/>
              <a:t>Extraits sélectionnés issu du Diaporama de :</a:t>
            </a:r>
          </a:p>
        </p:txBody>
      </p:sp>
    </p:spTree>
    <p:extLst>
      <p:ext uri="{BB962C8B-B14F-4D97-AF65-F5344CB8AC3E}">
        <p14:creationId xmlns:p14="http://schemas.microsoft.com/office/powerpoint/2010/main" val="3311986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gion-MIRAEP-Nov 2020">
  <a:themeElements>
    <a:clrScheme name="MIRAEP 2020">
      <a:dk1>
        <a:sysClr val="windowText" lastClr="000000"/>
      </a:dk1>
      <a:lt1>
        <a:sysClr val="window" lastClr="FFFFFF"/>
      </a:lt1>
      <a:dk2>
        <a:srgbClr val="FF7802"/>
      </a:dk2>
      <a:lt2>
        <a:srgbClr val="353FB1"/>
      </a:lt2>
      <a:accent1>
        <a:srgbClr val="489372"/>
      </a:accent1>
      <a:accent2>
        <a:srgbClr val="D7B848"/>
      </a:accent2>
      <a:accent3>
        <a:srgbClr val="1292AB"/>
      </a:accent3>
      <a:accent4>
        <a:srgbClr val="EB3B02"/>
      </a:accent4>
      <a:accent5>
        <a:srgbClr val="42A6DE"/>
      </a:accent5>
      <a:accent6>
        <a:srgbClr val="EB616A"/>
      </a:accent6>
      <a:hlink>
        <a:srgbClr val="42A6DE"/>
      </a:hlink>
      <a:folHlink>
        <a:srgbClr val="D7B8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égion-MIRAEP-Nov 2020" id="{25EEDA87-C75F-4AED-A4F7-5E8367CB7551}" vid="{86516506-F44E-484F-84AF-524EF25F58A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310</Words>
  <Application>Microsoft Office PowerPoint</Application>
  <PresentationFormat>Grand écran</PresentationFormat>
  <Paragraphs>42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Thème Office</vt:lpstr>
      <vt:lpstr>Conception personnalisée</vt:lpstr>
      <vt:lpstr>Région-MIRAEP-Nov 2020</vt:lpstr>
      <vt:lpstr>Présentation PowerPoint</vt:lpstr>
      <vt:lpstr>Vérification de l’accès au LPI</vt:lpstr>
      <vt:lpstr>Authentification renforcée </vt:lpstr>
      <vt:lpstr>Présentation PowerPoint</vt:lpstr>
      <vt:lpstr>En cas de difficultés</vt:lpstr>
      <vt:lpstr>Présentation PowerPoint</vt:lpstr>
    </vt:vector>
  </TitlesOfParts>
  <Company>Ministere de l'Education Nationale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PAMELA LUCAS</dc:creator>
  <cp:lastModifiedBy>BERHO</cp:lastModifiedBy>
  <cp:revision>102</cp:revision>
  <dcterms:created xsi:type="dcterms:W3CDTF">2022-01-17T20:25:10Z</dcterms:created>
  <dcterms:modified xsi:type="dcterms:W3CDTF">2022-07-07T09:01:22Z</dcterms:modified>
</cp:coreProperties>
</file>